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sldIdLst>
    <p:sldId id="272" r:id="rId2"/>
    <p:sldId id="273" r:id="rId3"/>
    <p:sldId id="274" r:id="rId4"/>
    <p:sldId id="276" r:id="rId5"/>
    <p:sldId id="277" r:id="rId6"/>
    <p:sldId id="278" r:id="rId7"/>
    <p:sldId id="281" r:id="rId8"/>
    <p:sldId id="282" r:id="rId9"/>
    <p:sldId id="283" r:id="rId10"/>
    <p:sldId id="284" r:id="rId11"/>
    <p:sldId id="285" r:id="rId12"/>
    <p:sldId id="257" r:id="rId13"/>
    <p:sldId id="258" r:id="rId14"/>
    <p:sldId id="259" r:id="rId15"/>
    <p:sldId id="260" r:id="rId16"/>
    <p:sldId id="286" r:id="rId17"/>
    <p:sldId id="279" r:id="rId18"/>
    <p:sldId id="280" r:id="rId19"/>
    <p:sldId id="275" r:id="rId20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68"/>
    <p:restoredTop sz="72411" autoAdjust="0"/>
  </p:normalViewPr>
  <p:slideViewPr>
    <p:cSldViewPr snapToGrid="0" snapToObjects="1">
      <p:cViewPr varScale="1">
        <p:scale>
          <a:sx n="67" d="100"/>
          <a:sy n="67" d="100"/>
        </p:scale>
        <p:origin x="1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gif>
</file>

<file path=ppt/media/media1.wav>
</file>

<file path=ppt/media/media2.wav>
</file>

<file path=ppt/media/media3.wav>
</file>

<file path=ppt/media/media4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11.12.18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Sampling Rate von 44.1kHz</a:t>
            </a:r>
          </a:p>
          <a:p>
            <a:r>
              <a:rPr lang="de-DE" dirty="0"/>
              <a:t>16 Bit Tiefe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23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359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Motivation ,Grundidee ,Beispiel</a:t>
            </a:r>
          </a:p>
          <a:p>
            <a:r>
              <a:rPr lang="de-DE" dirty="0"/>
              <a:t>FT: Umrechnung eines zeitlich </a:t>
            </a:r>
            <a:r>
              <a:rPr lang="de-DE" dirty="0" err="1"/>
              <a:t>abhängingen</a:t>
            </a:r>
            <a:r>
              <a:rPr lang="de-DE" dirty="0"/>
              <a:t> Signals in seine Frequenzanteile</a:t>
            </a:r>
          </a:p>
          <a:p>
            <a:r>
              <a:rPr lang="de-DE" dirty="0"/>
              <a:t>DFT: kann bei diskreten Signalen benutzt werden</a:t>
            </a:r>
          </a:p>
          <a:p>
            <a:r>
              <a:rPr lang="de-DE" dirty="0"/>
              <a:t>FFT: 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Cooley und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Tukey</a:t>
            </a:r>
            <a:r>
              <a:rPr lang="de-DE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den 60er Jahren </a:t>
            </a:r>
            <a:r>
              <a:rPr lang="de-DE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computergestütz</a:t>
            </a:r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5622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Signal soll zerlegt werden</a:t>
            </a:r>
          </a:p>
          <a:p>
            <a:r>
              <a:rPr lang="de-DE" dirty="0" err="1"/>
              <a:t>Ezuhi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0486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5997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1.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11.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3"/><Relationship Id="rId1" Type="http://schemas.openxmlformats.org/officeDocument/2006/relationships/audio" Target="NULL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4" Type="http://schemas.openxmlformats.org/officeDocument/2006/relationships/audio" Target="../media/media2.wav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DB99C6-3D8B-4C9C-A637-1EB4A8D69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B3FC80-3883-4EB4-B634-A6B6D55BA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830" y="1794241"/>
            <a:ext cx="7788519" cy="4382724"/>
          </a:xfrm>
        </p:spPr>
        <p:txBody>
          <a:bodyPr/>
          <a:lstStyle/>
          <a:p>
            <a:r>
              <a:rPr lang="de-DE" dirty="0"/>
              <a:t>Audio: 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4" name="Noise_reduction_in_Audacity_(0,_5,_12,_30_dB)_(150Hz)_(0.15_sec) (online-audio-converter.com)">
            <a:hlinkClick r:id="" action="ppaction://media"/>
            <a:extLst>
              <a:ext uri="{FF2B5EF4-FFF2-40B4-BE49-F238E27FC236}">
                <a16:creationId xmlns:a16="http://schemas.microsoft.com/office/drawing/2014/main" id="{FD6CFAF9-CD5B-4019-8678-75D747483D0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6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7046" y="1693985"/>
            <a:ext cx="609600" cy="6096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91DDCAE-DDDD-4B09-81A7-60E0F954F8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6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" dur="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63540E-E4D5-4770-B7E1-73B99445E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Steganographische</a:t>
            </a:r>
            <a:r>
              <a:rPr lang="de-DE" dirty="0"/>
              <a:t> Ansätze</a:t>
            </a:r>
            <a:br>
              <a:rPr lang="de-DE" dirty="0"/>
            </a:br>
            <a:r>
              <a:rPr lang="de-DE" dirty="0"/>
              <a:t>im Frequenzraum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003A6C2-5B59-416D-B1AA-194CE1DFE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Audio</a:t>
            </a:r>
          </a:p>
          <a:p>
            <a:pPr lvl="1"/>
            <a:r>
              <a:rPr lang="de-DE" dirty="0"/>
              <a:t>Nicht genutzten Frequenzraum nutzen</a:t>
            </a:r>
          </a:p>
          <a:p>
            <a:pPr lvl="1"/>
            <a:r>
              <a:rPr lang="de-DE" dirty="0"/>
              <a:t>Dort binäre Information einbringen</a:t>
            </a:r>
          </a:p>
          <a:p>
            <a:pPr lvl="1"/>
            <a:r>
              <a:rPr lang="de-DE" dirty="0"/>
              <a:t>In Abgrenzung zur gezeigten LSB-Methode</a:t>
            </a:r>
          </a:p>
          <a:p>
            <a:r>
              <a:rPr lang="de-DE" b="1" dirty="0"/>
              <a:t>Bilder</a:t>
            </a:r>
          </a:p>
          <a:p>
            <a:pPr lvl="1"/>
            <a:r>
              <a:rPr lang="de-DE" dirty="0"/>
              <a:t>Information in bestimmten Frequenzen einbringen</a:t>
            </a:r>
          </a:p>
          <a:p>
            <a:pPr lvl="1"/>
            <a:r>
              <a:rPr lang="de-DE" dirty="0"/>
              <a:t>Information in Phasen oder Amplituden einbringen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7038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r>
              <a:rPr lang="de-DE" dirty="0"/>
              <a:t>Verwendung von Prinzipien der </a:t>
            </a:r>
            <a:r>
              <a:rPr lang="de-DE" dirty="0" err="1"/>
              <a:t>Steganographie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536546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949" y="4536546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363" y="4536545"/>
            <a:ext cx="2545417" cy="16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075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163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Patchwork-Verfahren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7547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Umwandlung des Originals in den Frequenzraum über</a:t>
            </a:r>
            <a:br>
              <a:rPr lang="de-DE" dirty="0"/>
            </a:br>
            <a:r>
              <a:rPr lang="de-DE" dirty="0"/>
              <a:t>Diskrete-Cosinus-Transformation</a:t>
            </a:r>
          </a:p>
          <a:p>
            <a:r>
              <a:rPr lang="de-DE" dirty="0"/>
              <a:t>Mehrere Möglichkeiten ein Wasserzeichen einzubetten:</a:t>
            </a:r>
          </a:p>
          <a:p>
            <a:pPr lvl="1"/>
            <a:r>
              <a:rPr lang="de-DE" dirty="0"/>
              <a:t>niedrigen Frequenzbereich</a:t>
            </a:r>
          </a:p>
          <a:p>
            <a:pPr lvl="1"/>
            <a:r>
              <a:rPr lang="de-DE" dirty="0"/>
              <a:t>mittleren Frequenzbereich</a:t>
            </a:r>
          </a:p>
          <a:p>
            <a:pPr lvl="1"/>
            <a:r>
              <a:rPr lang="de-DE" dirty="0"/>
              <a:t>hohen Frequenzbereich</a:t>
            </a:r>
          </a:p>
          <a:p>
            <a:endParaRPr lang="de-DE" dirty="0"/>
          </a:p>
          <a:p>
            <a:r>
              <a:rPr lang="de-DE" dirty="0"/>
              <a:t>Verfahren ist robust gegen viele Bildbearbeitungsoperationen</a:t>
            </a:r>
          </a:p>
          <a:p>
            <a:pPr lvl="1"/>
            <a:r>
              <a:rPr lang="de-DE" dirty="0"/>
              <a:t>Transformationen</a:t>
            </a:r>
          </a:p>
          <a:p>
            <a:pPr lvl="1"/>
            <a:r>
              <a:rPr lang="de-DE" dirty="0"/>
              <a:t>Kompressionen / Komprimierung</a:t>
            </a:r>
          </a:p>
          <a:p>
            <a:pPr lvl="1"/>
            <a:r>
              <a:rPr lang="de-DE" dirty="0"/>
              <a:t>Rauschen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63747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AF9B4B-8F48-E845-B16E-4530726C5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11AF57-4465-AD43-AB7C-113DF22BF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5266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Thema des nächsten Seminars:</a:t>
            </a:r>
          </a:p>
          <a:p>
            <a:pPr marL="342876" lvl="1" indent="0">
              <a:buNone/>
            </a:pPr>
            <a:br>
              <a:rPr lang="de-DE" dirty="0"/>
            </a:br>
            <a:endParaRPr lang="de-DE" dirty="0"/>
          </a:p>
          <a:p>
            <a:pPr lvl="1"/>
            <a:r>
              <a:rPr lang="de-DE" b="1" dirty="0"/>
              <a:t>Steganalyse</a:t>
            </a:r>
          </a:p>
          <a:p>
            <a:pPr lvl="2"/>
            <a:r>
              <a:rPr lang="de-DE" dirty="0"/>
              <a:t>Analyse von Bildern mit versteckten Informationen</a:t>
            </a:r>
          </a:p>
          <a:p>
            <a:pPr lvl="3"/>
            <a:r>
              <a:rPr lang="de-DE" dirty="0"/>
              <a:t>Verwendung der LSB-Methodik erkennen</a:t>
            </a:r>
          </a:p>
          <a:p>
            <a:pPr lvl="3"/>
            <a:r>
              <a:rPr lang="de-DE" dirty="0"/>
              <a:t>statistische bzw. stochastische Verfahren</a:t>
            </a:r>
          </a:p>
          <a:p>
            <a:pPr lvl="2"/>
            <a:r>
              <a:rPr lang="de-DE" dirty="0"/>
              <a:t>Analyse von Audio-Dateien mit versteckten Informationen</a:t>
            </a:r>
          </a:p>
          <a:p>
            <a:pPr lvl="3"/>
            <a:r>
              <a:rPr lang="de-DE" dirty="0"/>
              <a:t>Spektralanalyse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0255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5A59A-2BC6-1548-9F16-49ED53743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676B2-7595-8E41-9064-0DC9D7302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http://</a:t>
            </a:r>
            <a:r>
              <a:rPr lang="de-DE" dirty="0" err="1"/>
              <a:t>www.howmusicworks.org</a:t>
            </a:r>
            <a:r>
              <a:rPr lang="de-DE" dirty="0"/>
              <a:t>/103/Sound-</a:t>
            </a:r>
            <a:r>
              <a:rPr lang="de-DE" dirty="0" err="1"/>
              <a:t>and</a:t>
            </a:r>
            <a:r>
              <a:rPr lang="de-DE" dirty="0"/>
              <a:t>-Music/Amplitude-</a:t>
            </a:r>
            <a:r>
              <a:rPr lang="de-DE" dirty="0" err="1"/>
              <a:t>and</a:t>
            </a:r>
            <a:r>
              <a:rPr lang="de-DE" dirty="0"/>
              <a:t>-</a:t>
            </a:r>
            <a:r>
              <a:rPr lang="de-DE" dirty="0" err="1"/>
              <a:t>Frequency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11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Steganographie</a:t>
            </a:r>
            <a:endParaRPr lang="de-DE" b="1" dirty="0"/>
          </a:p>
          <a:p>
            <a:pPr lvl="1"/>
            <a:r>
              <a:rPr lang="de-DE" dirty="0"/>
              <a:t>Grundlagen der Audioverarbeitung</a:t>
            </a:r>
          </a:p>
          <a:p>
            <a:pPr lvl="1"/>
            <a:r>
              <a:rPr lang="de-DE" dirty="0"/>
              <a:t>Verstecken von Informationen in Audio-Dateien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Anwendung von </a:t>
            </a:r>
            <a:r>
              <a:rPr lang="de-DE" b="1" dirty="0" err="1"/>
              <a:t>steganographischen</a:t>
            </a:r>
            <a:r>
              <a:rPr lang="de-DE" b="1" dirty="0"/>
              <a:t> Verfahren</a:t>
            </a:r>
          </a:p>
          <a:p>
            <a:pPr lvl="1"/>
            <a:r>
              <a:rPr lang="de-DE" dirty="0"/>
              <a:t>Wasserzeichen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Audio-Grundlagen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FABA068-3A6B-E341-9F66-04ACB7EB5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63663"/>
          </a:xfrm>
        </p:spPr>
        <p:txBody>
          <a:bodyPr>
            <a:normAutofit/>
          </a:bodyPr>
          <a:lstStyle/>
          <a:p>
            <a:r>
              <a:rPr lang="de-DE" dirty="0"/>
              <a:t>Amplitude</a:t>
            </a:r>
          </a:p>
          <a:p>
            <a:pPr lvl="1"/>
            <a:r>
              <a:rPr lang="de-DE" dirty="0"/>
              <a:t>Größe der Vibration</a:t>
            </a:r>
          </a:p>
          <a:p>
            <a:pPr lvl="1"/>
            <a:r>
              <a:rPr lang="de-DE" dirty="0"/>
              <a:t>Bestimmt wie laut der Ton ist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Frequenz</a:t>
            </a:r>
          </a:p>
          <a:p>
            <a:pPr lvl="1"/>
            <a:r>
              <a:rPr lang="de-DE" dirty="0"/>
              <a:t>Geschwindigkeit der Vibration</a:t>
            </a:r>
          </a:p>
          <a:p>
            <a:pPr lvl="1"/>
            <a:r>
              <a:rPr lang="de-DE" dirty="0"/>
              <a:t>Bestimmt die Tonhöhe</a:t>
            </a:r>
          </a:p>
          <a:p>
            <a:pPr lvl="1"/>
            <a:r>
              <a:rPr lang="de-DE" dirty="0"/>
              <a:t>Gemessen in Hertz</a:t>
            </a:r>
          </a:p>
          <a:p>
            <a:pPr lvl="1"/>
            <a:r>
              <a:rPr lang="de-DE" dirty="0">
                <a:sym typeface="Wingdings" pitchFamily="2" charset="2"/>
              </a:rPr>
              <a:t>1 Hz = 1 Zyklus / Sekunde </a:t>
            </a:r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26C59FE-FE7B-5A40-A4B2-143EC46C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174" y="2001328"/>
            <a:ext cx="4144072" cy="9698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E8945BD-4CA1-DF44-8F7C-7500D0ABE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174" y="4148195"/>
            <a:ext cx="4042015" cy="103247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324FF42-7904-2845-8717-57B719EBF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172" y="5352585"/>
            <a:ext cx="4198137" cy="73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8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5742A-A122-1A43-8074-CEC90952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BC8A8C-3035-5A44-B517-ABBB20B44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Kurve wird in gleichbleibenden Abständen abgetastet</a:t>
            </a:r>
          </a:p>
          <a:p>
            <a:r>
              <a:rPr lang="de-DE" dirty="0"/>
              <a:t>Bei zu geringer Abtastfrequenz kommt es zu einer falschen Interpolation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55A931-7FD0-AC4A-9AC4-6A8A5FA42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1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2BB4-7703-1844-9885-82763066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69144-5AEA-D94D-9186-DCC403544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Nyquist</a:t>
            </a:r>
            <a:r>
              <a:rPr lang="de-DE" dirty="0"/>
              <a:t> Theorem </a:t>
            </a:r>
            <a:r>
              <a:rPr lang="de-DE" dirty="0">
                <a:sym typeface="Wingdings" pitchFamily="2" charset="2"/>
              </a:rPr>
              <a:t> Abtastfrequenz muss mindestens doppelt so groß sein, wie die zugrundeliegende Frequenz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AFE8A4-9BD2-2E41-9B45-CF91ADBED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0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33860-3621-414D-B7E7-03122FE0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LSB 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6A332-7F71-3F4B-875F-D1DDF7377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Frames bestehen aus einer 16 Bit Zahl</a:t>
            </a:r>
          </a:p>
          <a:p>
            <a:r>
              <a:rPr lang="de-DE" dirty="0"/>
              <a:t>Diese repräsentiert die Amplitude</a:t>
            </a:r>
          </a:p>
          <a:p>
            <a:r>
              <a:rPr lang="de-DE" dirty="0"/>
              <a:t>Bits der binärkodierten Nachricht werden die </a:t>
            </a:r>
            <a:r>
              <a:rPr lang="de-DE" dirty="0" err="1"/>
              <a:t>n</a:t>
            </a:r>
            <a:r>
              <a:rPr lang="de-DE" dirty="0"/>
              <a:t> letzten Bits des Frames geschrieben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B42AF6-E73C-6D40-8DA8-88D5E4A9CFDE}"/>
              </a:ext>
            </a:extLst>
          </p:cNvPr>
          <p:cNvSpPr txBox="1"/>
          <p:nvPr/>
        </p:nvSpPr>
        <p:spPr>
          <a:xfrm>
            <a:off x="929228" y="5481669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894E041-4DE2-3147-8911-0F2F015441AC}"/>
              </a:ext>
            </a:extLst>
          </p:cNvPr>
          <p:cNvSpPr txBox="1"/>
          <p:nvPr/>
        </p:nvSpPr>
        <p:spPr>
          <a:xfrm>
            <a:off x="6559034" y="5310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21D9B2-88B9-B44D-AC06-773EA21706AF}"/>
              </a:ext>
            </a:extLst>
          </p:cNvPr>
          <p:cNvSpPr txBox="1"/>
          <p:nvPr/>
        </p:nvSpPr>
        <p:spPr>
          <a:xfrm>
            <a:off x="3326641" y="5495529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Manipuliert (4 Bit)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77303DA-7F3E-4C42-8B7C-580DDD63DBE9}"/>
              </a:ext>
            </a:extLst>
          </p:cNvPr>
          <p:cNvSpPr txBox="1"/>
          <p:nvPr/>
        </p:nvSpPr>
        <p:spPr>
          <a:xfrm>
            <a:off x="6714712" y="5481669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Manipuliert (8 Bit)</a:t>
            </a:r>
          </a:p>
        </p:txBody>
      </p:sp>
      <p:pic>
        <p:nvPicPr>
          <p:cNvPr id="4" name="sound.wav">
            <a:hlinkClick r:id="" action="ppaction://media"/>
            <a:extLst>
              <a:ext uri="{FF2B5EF4-FFF2-40B4-BE49-F238E27FC236}">
                <a16:creationId xmlns:a16="http://schemas.microsoft.com/office/drawing/2014/main" id="{2A7E14E8-B91A-9844-9D7F-4122E1E53A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81447" y="4749306"/>
            <a:ext cx="812800" cy="812800"/>
          </a:xfrm>
          <a:prstGeom prst="rect">
            <a:avLst/>
          </a:prstGeom>
        </p:spPr>
      </p:pic>
      <p:pic>
        <p:nvPicPr>
          <p:cNvPr id="5" name="encoded_4.wav">
            <a:hlinkClick r:id="" action="ppaction://media"/>
            <a:extLst>
              <a:ext uri="{FF2B5EF4-FFF2-40B4-BE49-F238E27FC236}">
                <a16:creationId xmlns:a16="http://schemas.microsoft.com/office/drawing/2014/main" id="{81A7D3A2-ABC5-1946-BDA1-F21E0ACCF17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74188" y="4749306"/>
            <a:ext cx="812800" cy="812800"/>
          </a:xfrm>
          <a:prstGeom prst="rect">
            <a:avLst/>
          </a:prstGeom>
        </p:spPr>
      </p:pic>
      <p:pic>
        <p:nvPicPr>
          <p:cNvPr id="12" name="encoded_8.wav">
            <a:hlinkClick r:id="" action="ppaction://media"/>
            <a:extLst>
              <a:ext uri="{FF2B5EF4-FFF2-40B4-BE49-F238E27FC236}">
                <a16:creationId xmlns:a16="http://schemas.microsoft.com/office/drawing/2014/main" id="{D78AC1CD-8019-1344-B1B9-0E366173B78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23157" y="47493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69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7C0F58-906D-4282-BA46-4E30F6DCD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Frequenzraum &amp;</a:t>
            </a:r>
            <a:br>
              <a:rPr lang="de-DE" dirty="0"/>
            </a:br>
            <a:r>
              <a:rPr lang="de-DE" dirty="0"/>
              <a:t>Fourier-Transformation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6D3FD19-30A3-4781-9358-AFE3EEEA680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de-DE" dirty="0"/>
                  <a:t>Mathematische Beschreibung um kontinuierliche, aperiodische Signale der Form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dirty="0"/>
                  <a:t> in ein kontinuierliches Spektrum zu zerlegen</a:t>
                </a:r>
              </a:p>
              <a:p>
                <a:r>
                  <a:rPr lang="de-DE" dirty="0"/>
                  <a:t>Diskrete Fouriertransformation für abgetastete Signale der Form </a:t>
                </a:r>
                <a14:m>
                  <m:oMath xmlns:m="http://schemas.openxmlformats.org/officeDocument/2006/math">
                    <m:r>
                      <a:rPr lang="de-DE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∗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𝑇𝐴</m:t>
                    </m:r>
                    <m:r>
                      <a:rPr lang="de-DE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de-DE" dirty="0"/>
              </a:p>
              <a:p>
                <a:r>
                  <a:rPr lang="de-DE" dirty="0"/>
                  <a:t>Fast-Fourier-Transformation ist eine DFT, aber operiert mit optimierten Algorithmen</a:t>
                </a:r>
              </a:p>
              <a:p>
                <a:r>
                  <a:rPr lang="de-DE" dirty="0"/>
                  <a:t>Inverse Transformation möglich</a:t>
                </a:r>
              </a:p>
              <a:p>
                <a:r>
                  <a:rPr lang="de-DE" dirty="0"/>
                  <a:t>Alle Informationen sind immer vorhanden</a:t>
                </a:r>
              </a:p>
              <a:p>
                <a:endParaRPr lang="de-DE" dirty="0"/>
              </a:p>
            </p:txBody>
          </p:sp>
        </mc:Choice>
        <mc:Fallback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C6D3FD19-30A3-4781-9358-AFE3EEEA680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643" t="-1754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7403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35C176-83BB-4E2F-8C08-7B47A013B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Frequenzraum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5C15BDB-21DB-48FE-B0D1-81D96ADD5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e-DE" b="1" dirty="0"/>
              <a:t>Warum in den Frequenzraum wechseln?</a:t>
            </a:r>
          </a:p>
          <a:p>
            <a:r>
              <a:rPr lang="de-DE" dirty="0"/>
              <a:t>Viele Operation sind im Bildraum schwer durchzuführen</a:t>
            </a:r>
          </a:p>
          <a:p>
            <a:pPr lvl="1"/>
            <a:r>
              <a:rPr lang="de-DE" dirty="0"/>
              <a:t>Filtern von bestimmten Frequenzen</a:t>
            </a:r>
          </a:p>
          <a:p>
            <a:pPr lvl="1"/>
            <a:r>
              <a:rPr lang="de-DE" dirty="0"/>
              <a:t>Mustererkennung</a:t>
            </a:r>
          </a:p>
          <a:p>
            <a:pPr lvl="1"/>
            <a:r>
              <a:rPr lang="de-DE" dirty="0"/>
              <a:t>Bildrestauration</a:t>
            </a:r>
          </a:p>
          <a:p>
            <a:r>
              <a:rPr lang="de-DE" dirty="0"/>
              <a:t>Also Übertragung in einen (Frequenz)-Raum in dem diese Operationen leichter möglich sind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51093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30F824-5601-4936-888E-858A883D7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Grundidee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495975-3F29-4E7A-A679-C6854DFCA1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Zerlegung eines Signales in Sinus oder </a:t>
            </a:r>
            <a:r>
              <a:rPr lang="de-DE" dirty="0" err="1"/>
              <a:t>Cosinusanteile</a:t>
            </a:r>
            <a:endParaRPr lang="de-DE" dirty="0"/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7228595-6A45-411E-83A3-FC57BCB46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7440" y="2285999"/>
            <a:ext cx="4969119" cy="397529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7B382FE-E727-462D-8495-C49891885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093" y="2579078"/>
            <a:ext cx="4647941" cy="314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8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35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5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410</Words>
  <Application>Microsoft Macintosh PowerPoint</Application>
  <PresentationFormat>Bildschirmpräsentation (4:3)</PresentationFormat>
  <Paragraphs>122</Paragraphs>
  <Slides>19</Slides>
  <Notes>5</Notes>
  <HiddenSlides>0</HiddenSlides>
  <MMClips>4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 Math</vt:lpstr>
      <vt:lpstr>Helvetica</vt:lpstr>
      <vt:lpstr>Office-Design</vt:lpstr>
      <vt:lpstr>PowerPoint-Präsentation</vt:lpstr>
      <vt:lpstr>Inhalt</vt:lpstr>
      <vt:lpstr>Audio-Grundlagen</vt:lpstr>
      <vt:lpstr>Audio-Abtasten</vt:lpstr>
      <vt:lpstr>Audio-Abtasten</vt:lpstr>
      <vt:lpstr>LSB Methode</vt:lpstr>
      <vt:lpstr>Frequenzraum &amp; Fourier-Transformation</vt:lpstr>
      <vt:lpstr>Frequenzraum</vt:lpstr>
      <vt:lpstr>Grundidee</vt:lpstr>
      <vt:lpstr>Beispiele</vt:lpstr>
      <vt:lpstr>Steganographische Ansätze im Frequenzraum</vt:lpstr>
      <vt:lpstr>Wasserzeichen</vt:lpstr>
      <vt:lpstr>Eigenschaften von Wasserzeichen</vt:lpstr>
      <vt:lpstr>Algorithmen: Patchwork-Verfahren</vt:lpstr>
      <vt:lpstr>Algorithmen: Frequenzraum-Verfahren</vt:lpstr>
      <vt:lpstr>Zusammenfassung</vt:lpstr>
      <vt:lpstr>Ausblick</vt:lpstr>
      <vt:lpstr>Fragen oder Anmerkungen?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101</cp:revision>
  <cp:lastPrinted>2018-11-12T14:04:00Z</cp:lastPrinted>
  <dcterms:created xsi:type="dcterms:W3CDTF">2018-03-29T13:45:31Z</dcterms:created>
  <dcterms:modified xsi:type="dcterms:W3CDTF">2018-12-11T10:52:35Z</dcterms:modified>
</cp:coreProperties>
</file>

<file path=docProps/thumbnail.jpeg>
</file>